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Proxima Nova"/>
      <p:regular r:id="rId23"/>
      <p:bold r:id="rId24"/>
      <p:italic r:id="rId25"/>
      <p:boldItalic r:id="rId26"/>
    </p:embeddedFont>
    <p:embeddedFont>
      <p:font typeface="Proxima Nova Semibold"/>
      <p:regular r:id="rId27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ProximaNova-bold.fntdata"/><Relationship Id="rId23" Type="http://schemas.openxmlformats.org/officeDocument/2006/relationships/font" Target="fonts/ProximaNova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roximaNova-boldItalic.fntdata"/><Relationship Id="rId25" Type="http://schemas.openxmlformats.org/officeDocument/2006/relationships/font" Target="fonts/ProximaNova-italic.fntdata"/><Relationship Id="rId28" Type="http://schemas.openxmlformats.org/officeDocument/2006/relationships/font" Target="fonts/ProximaNovaSemibold-bold.fntdata"/><Relationship Id="rId27" Type="http://schemas.openxmlformats.org/officeDocument/2006/relationships/font" Target="fonts/ProximaNovaSemibold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Semibol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87d794756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87d794756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7d794756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87d794756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87d794756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87d794756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87d7947560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87d794756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87d794756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87d794756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87d7947560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87d794756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ggdc.net/pwt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35975"/>
            <a:ext cx="8123100" cy="278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Exploration of Global CO</a:t>
            </a:r>
            <a:r>
              <a:rPr lang="en" sz="2300"/>
              <a:t>2</a:t>
            </a:r>
            <a:r>
              <a:rPr lang="en" sz="5800"/>
              <a:t> Emission from Fossil Fuels</a:t>
            </a:r>
            <a:endParaRPr sz="58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Abdul Rafey Rizwan</a:t>
            </a:r>
            <a:endParaRPr/>
          </a:p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abdul.rizwan</a:t>
            </a:r>
            <a:r>
              <a:rPr lang="en" sz="1800"/>
              <a:t>@uconn.com</a:t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type="title"/>
          </p:nvPr>
        </p:nvSpPr>
        <p:spPr>
          <a:xfrm>
            <a:off x="1673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Thank you!</a:t>
            </a:r>
            <a:endParaRPr sz="4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5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The hypothesis</a:t>
            </a:r>
            <a:r>
              <a:rPr b="1" lang="en" sz="2000"/>
              <a:t> (or prediction)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 do you think will happen?</a:t>
            </a:r>
            <a:endParaRPr sz="4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6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76" name="Google Shape;176;p36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the information you get from your experiment</a:t>
            </a:r>
            <a:endParaRPr/>
          </a:p>
        </p:txBody>
      </p:sp>
      <p:sp>
        <p:nvSpPr>
          <p:cNvPr id="177" name="Google Shape;177;p36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accent3"/>
                </a:solidFill>
              </a:rPr>
              <a:t>Include a table or graph to display what you see</a:t>
            </a:r>
            <a:endParaRPr i="1">
              <a:solidFill>
                <a:schemeClr val="accent3"/>
              </a:solidFill>
            </a:endParaRPr>
          </a:p>
        </p:txBody>
      </p:sp>
      <p:sp>
        <p:nvSpPr>
          <p:cNvPr id="178" name="Google Shape;178;p36"/>
          <p:cNvSpPr txBox="1"/>
          <p:nvPr>
            <p:ph idx="2" type="body"/>
          </p:nvPr>
        </p:nvSpPr>
        <p:spPr>
          <a:xfrm>
            <a:off x="528200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10min</a:t>
            </a:r>
            <a:endParaRPr sz="1300"/>
          </a:p>
        </p:txBody>
      </p:sp>
      <p:sp>
        <p:nvSpPr>
          <p:cNvPr id="179" name="Google Shape;179;p36"/>
          <p:cNvSpPr txBox="1"/>
          <p:nvPr>
            <p:ph idx="2" type="body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80" name="Google Shape;180;p36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6"/>
          <p:cNvSpPr txBox="1"/>
          <p:nvPr>
            <p:ph idx="2" type="body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82" name="Google Shape;182;p36"/>
          <p:cNvSpPr/>
          <p:nvPr/>
        </p:nvSpPr>
        <p:spPr>
          <a:xfrm>
            <a:off x="5281850" y="2910750"/>
            <a:ext cx="689700" cy="111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6"/>
          <p:cNvSpPr txBox="1"/>
          <p:nvPr>
            <p:ph idx="2" type="body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84" name="Google Shape;184;p36"/>
          <p:cNvSpPr txBox="1"/>
          <p:nvPr>
            <p:ph idx="2" type="body"/>
          </p:nvPr>
        </p:nvSpPr>
        <p:spPr>
          <a:xfrm>
            <a:off x="6127888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20min</a:t>
            </a:r>
            <a:endParaRPr sz="1300"/>
          </a:p>
        </p:txBody>
      </p:sp>
      <p:sp>
        <p:nvSpPr>
          <p:cNvPr id="185" name="Google Shape;185;p36"/>
          <p:cNvSpPr txBox="1"/>
          <p:nvPr>
            <p:ph idx="2" type="body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86" name="Google Shape;186;p36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6"/>
          <p:cNvSpPr txBox="1"/>
          <p:nvPr>
            <p:ph idx="2" type="body"/>
          </p:nvPr>
        </p:nvSpPr>
        <p:spPr>
          <a:xfrm>
            <a:off x="6127950" y="1859263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88" name="Google Shape;188;p36"/>
          <p:cNvSpPr/>
          <p:nvPr/>
        </p:nvSpPr>
        <p:spPr>
          <a:xfrm>
            <a:off x="6127950" y="2168550"/>
            <a:ext cx="689400" cy="18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6"/>
          <p:cNvSpPr txBox="1"/>
          <p:nvPr>
            <p:ph idx="2" type="body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0" name="Google Shape;190;p36"/>
          <p:cNvSpPr txBox="1"/>
          <p:nvPr>
            <p:ph idx="2" type="body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30min</a:t>
            </a:r>
            <a:endParaRPr sz="1300"/>
          </a:p>
        </p:txBody>
      </p:sp>
      <p:sp>
        <p:nvSpPr>
          <p:cNvPr id="191" name="Google Shape;191;p36"/>
          <p:cNvSpPr txBox="1"/>
          <p:nvPr>
            <p:ph idx="2" type="body"/>
          </p:nvPr>
        </p:nvSpPr>
        <p:spPr>
          <a:xfrm>
            <a:off x="6973875" y="8056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6"/>
          <p:cNvSpPr txBox="1"/>
          <p:nvPr>
            <p:ph idx="2" type="body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4" name="Google Shape;194;p36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6"/>
          <p:cNvSpPr txBox="1"/>
          <p:nvPr>
            <p:ph idx="2" type="body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6" name="Google Shape;196;p36"/>
          <p:cNvSpPr txBox="1"/>
          <p:nvPr>
            <p:ph idx="2" type="body"/>
          </p:nvPr>
        </p:nvSpPr>
        <p:spPr>
          <a:xfrm>
            <a:off x="781985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40min</a:t>
            </a:r>
            <a:endParaRPr sz="1300"/>
          </a:p>
        </p:txBody>
      </p:sp>
      <p:sp>
        <p:nvSpPr>
          <p:cNvPr id="197" name="Google Shape;197;p36"/>
          <p:cNvSpPr txBox="1"/>
          <p:nvPr>
            <p:ph idx="2" type="body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78080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6"/>
          <p:cNvSpPr txBox="1"/>
          <p:nvPr>
            <p:ph idx="2" type="body"/>
          </p:nvPr>
        </p:nvSpPr>
        <p:spPr>
          <a:xfrm>
            <a:off x="7819600" y="204278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00" name="Google Shape;200;p36"/>
          <p:cNvSpPr/>
          <p:nvPr/>
        </p:nvSpPr>
        <p:spPr>
          <a:xfrm>
            <a:off x="7808250" y="2385550"/>
            <a:ext cx="689400" cy="163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22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02" name="Google Shape;202;p36"/>
          <p:cNvSpPr txBox="1"/>
          <p:nvPr>
            <p:ph idx="2" type="body"/>
          </p:nvPr>
        </p:nvSpPr>
        <p:spPr>
          <a:xfrm>
            <a:off x="7927800" y="254200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1</a:t>
            </a:r>
            <a:endParaRPr sz="1400"/>
          </a:p>
        </p:txBody>
      </p:sp>
      <p:sp>
        <p:nvSpPr>
          <p:cNvPr id="203" name="Google Shape;203;p36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6"/>
          <p:cNvSpPr txBox="1"/>
          <p:nvPr>
            <p:ph idx="2" type="body"/>
          </p:nvPr>
        </p:nvSpPr>
        <p:spPr>
          <a:xfrm>
            <a:off x="7927800" y="602125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2</a:t>
            </a:r>
            <a:endParaRPr sz="1400"/>
          </a:p>
        </p:txBody>
      </p:sp>
      <p:sp>
        <p:nvSpPr>
          <p:cNvPr id="205" name="Google Shape;205;p36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211" name="Google Shape;211;p37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after testing?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Incididunt ut labore et dolore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Consectetur adipiscing elit, sed do eiusmod tempor incididunt</a:t>
            </a:r>
            <a:endParaRPr/>
          </a:p>
        </p:txBody>
      </p:sp>
      <p:pic>
        <p:nvPicPr>
          <p:cNvPr descr="Screen Shot 2015-10-15 at 9.01.57 PM.png" id="212" name="Google Shape;212;p37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213" name="Google Shape;213;p37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214" name="Google Shape;214;p37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225" name="Google Shape;225;p39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What is the conclusion of your experiment? Did the results support your hypothesis or predicted outcome? How will your findings help the area of science you’ve researched?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will I do next?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What will you do with your findings next? How will you further your research/findings?</a:t>
            </a:r>
            <a:endParaRPr sz="3600"/>
          </a:p>
        </p:txBody>
      </p:sp>
      <p:pic>
        <p:nvPicPr>
          <p:cNvPr id="231" name="Google Shape;231;p40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Why I chose this data?</a:t>
            </a:r>
            <a:endParaRPr sz="3600"/>
          </a:p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</a:t>
            </a:r>
            <a:r>
              <a:rPr lang="en" sz="1600"/>
              <a:t>2</a:t>
            </a:r>
            <a:r>
              <a:rPr lang="en" sz="2400"/>
              <a:t> emissions from fossil fuels are a global issue which has profound environmental and societal implications.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year-by-year data can show the trends and changes in emission over time.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This dataset provides a global perspective of emission data from various countries.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Why I chose this data?</a:t>
            </a:r>
            <a:endParaRPr sz="3600"/>
          </a:p>
        </p:txBody>
      </p:sp>
      <p:sp>
        <p:nvSpPr>
          <p:cNvPr id="120" name="Google Shape;120;p27"/>
          <p:cNvSpPr txBox="1"/>
          <p:nvPr>
            <p:ph idx="1" type="body"/>
          </p:nvPr>
        </p:nvSpPr>
        <p:spPr>
          <a:xfrm>
            <a:off x="6900" y="1396375"/>
            <a:ext cx="3215100" cy="3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Personal Interest</a:t>
            </a:r>
            <a:endParaRPr sz="13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 sz="1300">
                <a:highlight>
                  <a:schemeClr val="lt1"/>
                </a:highlight>
              </a:rPr>
              <a:t>CO</a:t>
            </a:r>
            <a:r>
              <a:rPr lang="en" sz="900">
                <a:highlight>
                  <a:schemeClr val="lt1"/>
                </a:highlight>
              </a:rPr>
              <a:t>2</a:t>
            </a:r>
            <a:r>
              <a:rPr lang="en" sz="1300">
                <a:highlight>
                  <a:schemeClr val="lt1"/>
                </a:highlight>
              </a:rPr>
              <a:t> emissions are a major contributor to climate change, which is a serious threat to Pakistan. Pakistan is one of the most vulnerable countries in the world to climate change.</a:t>
            </a:r>
            <a:endParaRPr sz="1300">
              <a:highlight>
                <a:srgbClr val="131314"/>
              </a:highlight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●"/>
            </a:pPr>
            <a:r>
              <a:rPr lang="en" sz="1300">
                <a:highlight>
                  <a:schemeClr val="lt1"/>
                </a:highlight>
              </a:rPr>
              <a:t>Pakistan is a relatively low emitter of </a:t>
            </a:r>
            <a:r>
              <a:rPr lang="en" sz="1300">
                <a:highlight>
                  <a:schemeClr val="lt1"/>
                </a:highlight>
              </a:rPr>
              <a:t>CO</a:t>
            </a:r>
            <a:r>
              <a:rPr lang="en" sz="900">
                <a:highlight>
                  <a:schemeClr val="lt1"/>
                </a:highlight>
              </a:rPr>
              <a:t>2</a:t>
            </a:r>
            <a:r>
              <a:rPr lang="en" sz="1300">
                <a:highlight>
                  <a:schemeClr val="lt1"/>
                </a:highlight>
              </a:rPr>
              <a:t> on a per capita basis, but its emissions are growing rapidly. </a:t>
            </a:r>
            <a:endParaRPr sz="1300"/>
          </a:p>
        </p:txBody>
      </p:sp>
      <p:pic>
        <p:nvPicPr>
          <p:cNvPr id="121" name="Google Shape;1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7999" y="1396373"/>
            <a:ext cx="5655999" cy="280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>
            <p:ph idx="4294967295" type="title"/>
          </p:nvPr>
        </p:nvSpPr>
        <p:spPr>
          <a:xfrm>
            <a:off x="0" y="0"/>
            <a:ext cx="45483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/>
              <a:t>Global CO</a:t>
            </a:r>
            <a:r>
              <a:rPr b="1" lang="en" sz="1300"/>
              <a:t>2</a:t>
            </a:r>
            <a:r>
              <a:rPr b="1" lang="en" sz="2600" u="sng"/>
              <a:t> Emission Dataset</a:t>
            </a:r>
            <a:r>
              <a:rPr lang="en" sz="2600"/>
              <a:t> </a:t>
            </a:r>
            <a:endParaRPr b="1" sz="1800" u="sng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accent3"/>
                </a:solidFill>
              </a:rPr>
              <a:t>Features:</a:t>
            </a:r>
            <a:endParaRPr b="1" sz="1800" u="sng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Dataset has 79 features.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Dataset has 50,598 records.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Dataset contains year-by-year data from 1850 - 2021 of each country.</a:t>
            </a:r>
            <a:endParaRPr sz="18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</a:endParaRPr>
          </a:p>
        </p:txBody>
      </p:sp>
      <p:pic>
        <p:nvPicPr>
          <p:cNvPr id="127" name="Google Shape;127;p28"/>
          <p:cNvPicPr preferRelativeResize="0"/>
          <p:nvPr/>
        </p:nvPicPr>
        <p:blipFill rotWithShape="1">
          <a:blip r:embed="rId3">
            <a:alphaModFix/>
          </a:blip>
          <a:srcRect b="0" l="16792" r="23679" t="0"/>
          <a:stretch/>
        </p:blipFill>
        <p:spPr>
          <a:xfrm>
            <a:off x="4595699" y="0"/>
            <a:ext cx="4548300" cy="5090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238500"/>
            <a:ext cx="9143999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Vital Features</a:t>
            </a:r>
            <a:endParaRPr sz="3600"/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Country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Year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Population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GDP</a:t>
            </a:r>
            <a:endParaRPr sz="13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/>
              <a:t>CO</a:t>
            </a:r>
            <a:r>
              <a:rPr lang="en" sz="900"/>
              <a:t>2</a:t>
            </a:r>
            <a:endParaRPr sz="9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/>
              <a:t>CO</a:t>
            </a:r>
            <a:r>
              <a:rPr lang="en" sz="900"/>
              <a:t>2</a:t>
            </a:r>
            <a:r>
              <a:rPr lang="en" sz="1300"/>
              <a:t> per Capita</a:t>
            </a:r>
            <a:endParaRPr sz="13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/>
              <a:t>CO</a:t>
            </a:r>
            <a:r>
              <a:rPr lang="en" sz="900"/>
              <a:t>2</a:t>
            </a:r>
            <a:r>
              <a:rPr lang="en" sz="1300"/>
              <a:t> per GDP</a:t>
            </a:r>
            <a:endParaRPr sz="13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/>
              <a:t>CO</a:t>
            </a:r>
            <a:r>
              <a:rPr lang="en" sz="900"/>
              <a:t>2</a:t>
            </a:r>
            <a:r>
              <a:rPr lang="en" sz="1300"/>
              <a:t> per Unit Energy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Energy per Capita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Energy per GDP</a:t>
            </a:r>
            <a:endParaRPr sz="13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/>
              <a:t>Temperature Change from </a:t>
            </a:r>
            <a:r>
              <a:rPr lang="en" sz="1300"/>
              <a:t>CO</a:t>
            </a:r>
            <a:r>
              <a:rPr lang="en" sz="900"/>
              <a:t>2</a:t>
            </a:r>
            <a:r>
              <a:rPr lang="en" sz="1300"/>
              <a:t>, etc.</a:t>
            </a:r>
            <a:endParaRPr sz="1300"/>
          </a:p>
        </p:txBody>
      </p:sp>
      <p:pic>
        <p:nvPicPr>
          <p:cNvPr id="135" name="Google Shape;1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1800" y="546387"/>
            <a:ext cx="4612199" cy="40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I am going to use</a:t>
            </a:r>
            <a:endParaRPr/>
          </a:p>
        </p:txBody>
      </p:sp>
      <p:sp>
        <p:nvSpPr>
          <p:cNvPr id="141" name="Google Shape;141;p30"/>
          <p:cNvSpPr txBox="1"/>
          <p:nvPr>
            <p:ph idx="1" type="subTitle"/>
          </p:nvPr>
        </p:nvSpPr>
        <p:spPr>
          <a:xfrm>
            <a:off x="265500" y="3569401"/>
            <a:ext cx="4045200" cy="13455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 u="sng"/>
              <a:t>Python Libraries:</a:t>
            </a:r>
            <a:r>
              <a:rPr lang="en" sz="1900"/>
              <a:t> </a:t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Pandas, Matplotlib, Seaborn, Dash, Streamlit</a:t>
            </a:r>
            <a:endParaRPr sz="1600"/>
          </a:p>
        </p:txBody>
      </p:sp>
      <p:sp>
        <p:nvSpPr>
          <p:cNvPr id="142" name="Google Shape;142;p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Techniques:</a:t>
            </a:r>
            <a:endParaRPr b="1" u="sng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 Plot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 Series Plot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Choropleth Map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Stacked Area Chart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Bubble Chart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Results</a:t>
            </a:r>
            <a:endParaRPr/>
          </a:p>
        </p:txBody>
      </p:sp>
      <p:sp>
        <p:nvSpPr>
          <p:cNvPr id="148" name="Google Shape;148;p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Emission Trends Over Time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 CO</a:t>
            </a:r>
            <a:r>
              <a:rPr lang="en" sz="1200"/>
              <a:t>2</a:t>
            </a:r>
            <a:r>
              <a:rPr lang="en"/>
              <a:t> Emitters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Regional Disparities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Per Capita </a:t>
            </a:r>
            <a:r>
              <a:rPr lang="en"/>
              <a:t>CO</a:t>
            </a:r>
            <a:r>
              <a:rPr lang="en" sz="1200"/>
              <a:t>2</a:t>
            </a:r>
            <a:r>
              <a:rPr lang="en"/>
              <a:t> Emission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What is coming next?</a:t>
            </a:r>
            <a:r>
              <a:rPr b="1" lang="en" sz="2000"/>
              <a:t> </a:t>
            </a:r>
            <a:endParaRPr b="1" sz="20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Web App with Interactive Plots</a:t>
            </a:r>
            <a:endParaRPr sz="2200"/>
          </a:p>
        </p:txBody>
      </p:sp>
      <p:pic>
        <p:nvPicPr>
          <p:cNvPr id="154" name="Google Shape;1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0150" y="2456475"/>
            <a:ext cx="2551450" cy="25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 u="sng"/>
              <a:t>References:</a:t>
            </a:r>
            <a:endParaRPr b="1" sz="3200" u="sng"/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D3D63"/>
              </a:buClr>
              <a:buSzPts val="1200"/>
              <a:buFont typeface="Proxima Nova Semibold"/>
              <a:buChar char="●"/>
            </a:pPr>
            <a:r>
              <a:rPr lang="en" sz="1200">
                <a:solidFill>
                  <a:srgbClr val="1D3D63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Data from Feenstra et al. (2015) Penn World Table v10.0 via Our World in Data.</a:t>
            </a:r>
            <a:endParaRPr sz="1200">
              <a:solidFill>
                <a:srgbClr val="1D3D63"/>
              </a:solidFill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3D63"/>
              </a:buClr>
              <a:buSzPts val="1200"/>
              <a:buFont typeface="Proxima Nova Semibold"/>
              <a:buChar char="○"/>
            </a:pPr>
            <a:r>
              <a:rPr lang="en" sz="1200">
                <a:solidFill>
                  <a:srgbClr val="1D3D63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Feenstra, Robert C., Robert Inklaar and Marcel P. Timmer (2015), “The Next Generation of the Penn World Table” American Economic Review, 105(10), 3150-3182, available for download at </a:t>
            </a:r>
            <a:r>
              <a:rPr lang="en" sz="1200" u="sng">
                <a:solidFill>
                  <a:srgbClr val="1D3D63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www.ggdc.net/pwt</a:t>
            </a:r>
            <a:r>
              <a:rPr lang="en" sz="1200">
                <a:solidFill>
                  <a:srgbClr val="1D3D63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.</a:t>
            </a:r>
            <a:endParaRPr sz="1200">
              <a:solidFill>
                <a:srgbClr val="1D3D63"/>
              </a:solidFill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3D63"/>
              </a:buClr>
              <a:buSzPts val="1200"/>
              <a:buFont typeface="Proxima Nova Semibold"/>
              <a:buChar char="○"/>
            </a:pPr>
            <a:r>
              <a:rPr lang="en" sz="1200">
                <a:solidFill>
                  <a:srgbClr val="1D3D63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Max Roser (2013) – “Economic Growth”. Published online at OurWorldInData.org. Retrieved from: ‘https://ourworldindata.org/economic-growth’ [Online Resource]</a:t>
            </a:r>
            <a:endParaRPr sz="1900">
              <a:solidFill>
                <a:schemeClr val="accent3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160" name="Google Shape;160;p33"/>
          <p:cNvPicPr preferRelativeResize="0"/>
          <p:nvPr/>
        </p:nvPicPr>
        <p:blipFill rotWithShape="1">
          <a:blip r:embed="rId4">
            <a:alphaModFix/>
          </a:blip>
          <a:srcRect b="0" l="30055" r="14233" t="0"/>
          <a:stretch/>
        </p:blipFill>
        <p:spPr>
          <a:xfrm>
            <a:off x="4548455" y="0"/>
            <a:ext cx="459554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